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7" r:id="rId2"/>
    <p:sldId id="256" r:id="rId3"/>
    <p:sldId id="267" r:id="rId4"/>
    <p:sldId id="268" r:id="rId5"/>
    <p:sldId id="259" r:id="rId6"/>
    <p:sldId id="270" r:id="rId7"/>
    <p:sldId id="261" r:id="rId8"/>
    <p:sldId id="262" r:id="rId9"/>
    <p:sldId id="263" r:id="rId10"/>
    <p:sldId id="264" r:id="rId11"/>
    <p:sldId id="265" r:id="rId12"/>
    <p:sldId id="271" r:id="rId13"/>
    <p:sldId id="266" r:id="rId14"/>
    <p:sldId id="273" r:id="rId15"/>
    <p:sldId id="274" r:id="rId16"/>
    <p:sldId id="278" r:id="rId17"/>
    <p:sldId id="275" r:id="rId1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4" autoAdjust="0"/>
    <p:restoredTop sz="74014" autoAdjust="0"/>
  </p:normalViewPr>
  <p:slideViewPr>
    <p:cSldViewPr>
      <p:cViewPr varScale="1">
        <p:scale>
          <a:sx n="73" d="100"/>
          <a:sy n="73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5BEB98-891B-4F51-AA9A-1C2B17377D70}" type="datetimeFigureOut">
              <a:rPr lang="hr-HR" smtClean="0"/>
              <a:pPr/>
              <a:t>22.11.2017.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99F78-1B46-4296-AEE3-1BE62761C404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Ako krenemo od spoznaje da je digitalna ekonomija novi je oblik ekonomije koji se temelji na digitalnim tehnologijama,  za većinu zemalja pa tako i za gospodarstvo RH  predstavlja jedan od najatraktivnijih mogućnosti rasta. N</a:t>
            </a:r>
            <a:r>
              <a:rPr lang="hr-HR" dirty="0" smtClean="0"/>
              <a:t>ovi pojmovi sa prefiksom e-  :</a:t>
            </a:r>
            <a:r>
              <a:rPr lang="hr-H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e- trgovina, e-marketing, e-bankarstvo, e-poslovanje pretpostavljaju digitalno spremne zaposlenike koji će moći obavljati poslove u e-svijetu. Zato je bitno da i mi učenici razvijamo naše digitalne vještine kako bi bili spremni za tržište rada koje te e- vještine ili e-kompetencije očekuje od nas. Današnjom prezentacijom predstaviti ćemo neke aktivnosti  koje smo savladali uz pomoć naše nastavnice S. M. 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99F78-1B46-4296-AEE3-1BE62761C404}" type="slidenum">
              <a:rPr lang="hr-HR" smtClean="0"/>
              <a:pPr/>
              <a:t>1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Predstaviti</a:t>
            </a:r>
            <a:r>
              <a:rPr lang="hr-HR" baseline="0" dirty="0" smtClean="0"/>
              <a:t> ću Vam vrlo zanimljivo područje marketinga – digitalni marketing kao odgovor na potrebe poslodavaca kako u Hrvatskoj tako i šire.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99F78-1B46-4296-AEE3-1BE62761C404}" type="slidenum">
              <a:rPr lang="hr-HR" smtClean="0"/>
              <a:pPr/>
              <a:t>2</a:t>
            </a:fld>
            <a:endParaRPr lang="hr-H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proizvođač   automobila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99F78-1B46-4296-AEE3-1BE62761C404}" type="slidenum">
              <a:rPr lang="hr-HR" smtClean="0"/>
              <a:pPr/>
              <a:t>5</a:t>
            </a:fld>
            <a:endParaRPr lang="hr-H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Žutom krivuljom  prikazan</a:t>
            </a:r>
            <a:r>
              <a:rPr lang="hr-HR" baseline="0" dirty="0" smtClean="0"/>
              <a:t> je rast trendova digitalnih marketinških poslova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99F78-1B46-4296-AEE3-1BE62761C404}" type="slidenum">
              <a:rPr lang="hr-HR" smtClean="0"/>
              <a:pPr/>
              <a:t>7</a:t>
            </a:fld>
            <a:endParaRPr lang="hr-H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Potaknuti sve vas prisutne da promišljate</a:t>
            </a:r>
            <a:r>
              <a:rPr lang="hr-HR" baseline="0" dirty="0" smtClean="0"/>
              <a:t> o razvoju vaših digitalnih vještina, odnosno kako je na slajdu predstavljeno da rastemo uz ovakve prezentacije.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99F78-1B46-4296-AEE3-1BE62761C404}" type="slidenum">
              <a:rPr lang="hr-HR" smtClean="0"/>
              <a:pPr/>
              <a:t>13</a:t>
            </a:fld>
            <a:endParaRPr lang="hr-H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Aktualna gospodarsko-</a:t>
            </a:r>
            <a:r>
              <a:rPr lang="hr-HR" baseline="0" dirty="0" smtClean="0"/>
              <a:t> politička situacija u RH pokazuje nam da je </a:t>
            </a:r>
            <a:r>
              <a:rPr lang="hr-HR" baseline="0" dirty="0" err="1" smtClean="0"/>
              <a:t>blog</a:t>
            </a:r>
            <a:r>
              <a:rPr lang="hr-HR" baseline="0" dirty="0" smtClean="0"/>
              <a:t> moćno komunikativno oružje. Svjedoci smo čestih </a:t>
            </a:r>
            <a:r>
              <a:rPr lang="hr-HR" baseline="0" dirty="0" err="1" smtClean="0"/>
              <a:t>Todorićevih</a:t>
            </a:r>
            <a:r>
              <a:rPr lang="hr-HR" baseline="0" dirty="0" smtClean="0"/>
              <a:t> istupa na </a:t>
            </a:r>
            <a:r>
              <a:rPr lang="hr-HR" baseline="0" dirty="0" err="1" smtClean="0"/>
              <a:t>blogu</a:t>
            </a:r>
            <a:r>
              <a:rPr lang="hr-HR" baseline="0" dirty="0" smtClean="0"/>
              <a:t>. Svakako </a:t>
            </a:r>
            <a:r>
              <a:rPr lang="hr-HR" baseline="0" dirty="0" err="1" smtClean="0"/>
              <a:t>blog</a:t>
            </a:r>
            <a:r>
              <a:rPr lang="hr-HR" baseline="0" dirty="0" smtClean="0"/>
              <a:t> je….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99F78-1B46-4296-AEE3-1BE62761C404}" type="slidenum">
              <a:rPr lang="hr-HR" smtClean="0"/>
              <a:pPr/>
              <a:t>14</a:t>
            </a:fld>
            <a:endParaRPr lang="hr-H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Komentirajte,</a:t>
            </a:r>
            <a:r>
              <a:rPr lang="hr-HR" baseline="0" dirty="0" smtClean="0"/>
              <a:t> ocijenite i podijelite s vašim prijateljima su danas osnovne parole digitalnog marketinga kojima želimo zadovoljiti želje i potrebe potrošača bolje od naše konkurencije. Kako smo s posljednjim slajdom se najviše približili teorijskim marketinškim osnovama zaključujemo da digitalni svijet školskih </a:t>
            </a:r>
            <a:r>
              <a:rPr lang="hr-HR" baseline="0" dirty="0" err="1" smtClean="0"/>
              <a:t>blogerica</a:t>
            </a:r>
            <a:r>
              <a:rPr lang="hr-HR" baseline="0" dirty="0" smtClean="0"/>
              <a:t> jako brzo možemo zamijeniti za Digitalni svijet budućih ekonomistica.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99F78-1B46-4296-AEE3-1BE62761C404}" type="slidenum">
              <a:rPr lang="hr-HR" smtClean="0"/>
              <a:pPr/>
              <a:t>16</a:t>
            </a:fld>
            <a:endParaRPr lang="hr-H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dirty="0" smtClean="0"/>
              <a:t>Ovo neće biti kraj naših marketinških aktivnosti nastavljamo dalje. Naučiti ćemo što je </a:t>
            </a:r>
            <a:r>
              <a:rPr lang="hr-HR" dirty="0" err="1" smtClean="0"/>
              <a:t>newsletter</a:t>
            </a:r>
            <a:endParaRPr lang="hr-HR" dirty="0" smtClean="0"/>
          </a:p>
          <a:p>
            <a:r>
              <a:rPr lang="hr-HR" dirty="0" smtClean="0"/>
              <a:t>I kako napraviti </a:t>
            </a:r>
            <a:r>
              <a:rPr lang="hr-HR" dirty="0" err="1" smtClean="0"/>
              <a:t>newsletter</a:t>
            </a:r>
            <a:r>
              <a:rPr lang="hr-HR" dirty="0" smtClean="0"/>
              <a:t> tijekom ove školske godine te se nadam u nekim slijedećim predstavljanima pokazati svim zainteresiranima. </a:t>
            </a:r>
          </a:p>
          <a:p>
            <a:r>
              <a:rPr lang="hr-HR" dirty="0" smtClean="0"/>
              <a:t>Na</a:t>
            </a:r>
            <a:r>
              <a:rPr lang="hr-HR" baseline="0" dirty="0" smtClean="0"/>
              <a:t> kraju </a:t>
            </a:r>
            <a:r>
              <a:rPr lang="hr-HR" dirty="0" smtClean="0"/>
              <a:t> završiti ću </a:t>
            </a:r>
            <a:r>
              <a:rPr lang="hr-HR" dirty="0" err="1" smtClean="0"/>
              <a:t>paralom</a:t>
            </a:r>
            <a:r>
              <a:rPr lang="hr-HR" dirty="0" smtClean="0"/>
              <a:t> : I vi možete ……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99F78-1B46-4296-AEE3-1BE62761C404}" type="slidenum">
              <a:rPr lang="hr-HR" smtClean="0"/>
              <a:pPr/>
              <a:t>17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3FD9-04B0-4742-AC7D-1138A18E60A6}" type="datetimeFigureOut">
              <a:rPr lang="hr-HR" smtClean="0"/>
              <a:pPr/>
              <a:t>22.11.2017.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84C10-B605-494C-A596-C4C5E6275B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3FD9-04B0-4742-AC7D-1138A18E60A6}" type="datetimeFigureOut">
              <a:rPr lang="hr-HR" smtClean="0"/>
              <a:pPr/>
              <a:t>22.11.2017.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84C10-B605-494C-A596-C4C5E6275B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3FD9-04B0-4742-AC7D-1138A18E60A6}" type="datetimeFigureOut">
              <a:rPr lang="hr-HR" smtClean="0"/>
              <a:pPr/>
              <a:t>22.11.2017.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84C10-B605-494C-A596-C4C5E6275B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3FD9-04B0-4742-AC7D-1138A18E60A6}" type="datetimeFigureOut">
              <a:rPr lang="hr-HR" smtClean="0"/>
              <a:pPr/>
              <a:t>22.11.2017.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84C10-B605-494C-A596-C4C5E6275B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3FD9-04B0-4742-AC7D-1138A18E60A6}" type="datetimeFigureOut">
              <a:rPr lang="hr-HR" smtClean="0"/>
              <a:pPr/>
              <a:t>22.11.2017.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84C10-B605-494C-A596-C4C5E6275B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3FD9-04B0-4742-AC7D-1138A18E60A6}" type="datetimeFigureOut">
              <a:rPr lang="hr-HR" smtClean="0"/>
              <a:pPr/>
              <a:t>22.11.2017.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84C10-B605-494C-A596-C4C5E6275B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3FD9-04B0-4742-AC7D-1138A18E60A6}" type="datetimeFigureOut">
              <a:rPr lang="hr-HR" smtClean="0"/>
              <a:pPr/>
              <a:t>22.11.2017.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84C10-B605-494C-A596-C4C5E6275B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3FD9-04B0-4742-AC7D-1138A18E60A6}" type="datetimeFigureOut">
              <a:rPr lang="hr-HR" smtClean="0"/>
              <a:pPr/>
              <a:t>22.11.2017.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84C10-B605-494C-A596-C4C5E6275B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3FD9-04B0-4742-AC7D-1138A18E60A6}" type="datetimeFigureOut">
              <a:rPr lang="hr-HR" smtClean="0"/>
              <a:pPr/>
              <a:t>22.11.2017.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84C10-B605-494C-A596-C4C5E6275B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3FD9-04B0-4742-AC7D-1138A18E60A6}" type="datetimeFigureOut">
              <a:rPr lang="hr-HR" smtClean="0"/>
              <a:pPr/>
              <a:t>22.11.2017.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84C10-B605-494C-A596-C4C5E6275B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3FD9-04B0-4742-AC7D-1138A18E60A6}" type="datetimeFigureOut">
              <a:rPr lang="hr-HR" smtClean="0"/>
              <a:pPr/>
              <a:t>22.11.2017.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84C10-B605-494C-A596-C4C5E6275B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A3FD9-04B0-4742-AC7D-1138A18E60A6}" type="datetimeFigureOut">
              <a:rPr lang="hr-HR" smtClean="0"/>
              <a:pPr/>
              <a:t>22.11.2017.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84C10-B605-494C-A596-C4C5E6275B36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yWGyhU" TargetMode="External"/><Relationship Id="rId2" Type="http://schemas.openxmlformats.org/officeDocument/2006/relationships/hyperlink" Target="http://blog.dnevnik.hr/skolske-blogeric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log.dnevnik.hr/skolske-blogerice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 txBox="1">
            <a:spLocks/>
          </p:cNvSpPr>
          <p:nvPr/>
        </p:nvSpPr>
        <p:spPr>
          <a:xfrm>
            <a:off x="0" y="188641"/>
            <a:ext cx="9144000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hr-HR" sz="4400" dirty="0" smtClean="0"/>
              <a:t>E-vještine u e-marketingu</a:t>
            </a:r>
            <a:endParaRPr kumimoji="0" lang="hr-HR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Slika 4" descr="Captur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2420888"/>
            <a:ext cx="3843809" cy="2645445"/>
          </a:xfrm>
          <a:prstGeom prst="rect">
            <a:avLst/>
          </a:prstGeom>
        </p:spPr>
      </p:pic>
      <p:sp>
        <p:nvSpPr>
          <p:cNvPr id="6" name="TekstniOkvir 5"/>
          <p:cNvSpPr txBox="1"/>
          <p:nvPr/>
        </p:nvSpPr>
        <p:spPr>
          <a:xfrm>
            <a:off x="4932040" y="3212976"/>
            <a:ext cx="34563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for future job</a:t>
            </a:r>
            <a:endParaRPr lang="hr-HR" sz="44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27809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248472"/>
          </a:xfrm>
        </p:spPr>
        <p:txBody>
          <a:bodyPr/>
          <a:lstStyle/>
          <a:p>
            <a:pPr lvl="0"/>
            <a:r>
              <a:rPr lang="hr-HR" dirty="0" smtClean="0"/>
              <a:t>kreativnost </a:t>
            </a:r>
            <a:r>
              <a:rPr lang="hr-HR" dirty="0"/>
              <a:t>u promociji</a:t>
            </a:r>
          </a:p>
          <a:p>
            <a:pPr lvl="0"/>
            <a:r>
              <a:rPr lang="hr-HR" dirty="0"/>
              <a:t>analitički pristup i usmjerenost ka </a:t>
            </a:r>
            <a:r>
              <a:rPr lang="hr-HR" dirty="0" smtClean="0"/>
              <a:t>cilju</a:t>
            </a:r>
          </a:p>
          <a:p>
            <a:pPr lvl="0"/>
            <a:r>
              <a:rPr lang="hr-HR" dirty="0"/>
              <a:t>o</a:t>
            </a:r>
            <a:r>
              <a:rPr lang="hr-HR" dirty="0" smtClean="0"/>
              <a:t>dređena informatička znanja</a:t>
            </a:r>
            <a:endParaRPr lang="hr-HR" dirty="0"/>
          </a:p>
          <a:p>
            <a:pPr lvl="0"/>
            <a:r>
              <a:rPr lang="hr-HR" dirty="0"/>
              <a:t>spremnost na učenje </a:t>
            </a:r>
          </a:p>
          <a:p>
            <a:pPr lvl="0"/>
            <a:r>
              <a:rPr lang="hr-HR" dirty="0"/>
              <a:t>osnovno poznavanje alata za obradu slika</a:t>
            </a:r>
          </a:p>
          <a:p>
            <a:pPr lvl="0"/>
            <a:r>
              <a:rPr lang="hr-HR" dirty="0" smtClean="0"/>
              <a:t>izvrsnost u gramatici i pravopisu</a:t>
            </a:r>
          </a:p>
          <a:p>
            <a:endParaRPr lang="hr-HR" dirty="0"/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hr-HR" sz="4400" dirty="0" smtClean="0"/>
              <a:t>Karakteristika po kojima možete odabrati najboljeg kandidata za digitalni marketing</a:t>
            </a:r>
            <a:endParaRPr kumimoji="0" lang="hr-HR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2816"/>
          </a:xfrm>
        </p:spPr>
        <p:txBody>
          <a:bodyPr>
            <a:normAutofit fontScale="85000" lnSpcReduction="20000"/>
          </a:bodyPr>
          <a:lstStyle/>
          <a:p>
            <a:endParaRPr lang="hr-HR" dirty="0" smtClean="0"/>
          </a:p>
          <a:p>
            <a:pPr>
              <a:buNone/>
            </a:pPr>
            <a:r>
              <a:rPr lang="hr-HR" dirty="0" smtClean="0"/>
              <a:t>- utjecaja novih tehnologija donosi nova zanimanja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	</a:t>
            </a:r>
            <a:r>
              <a:rPr lang="hr-HR" sz="4300" b="1" i="1" dirty="0" smtClean="0"/>
              <a:t>Sve preduvjete imamo, pa krenimo!</a:t>
            </a:r>
            <a:endParaRPr lang="hr-HR" sz="4300" b="1" i="1" dirty="0"/>
          </a:p>
        </p:txBody>
      </p:sp>
      <p:pic>
        <p:nvPicPr>
          <p:cNvPr id="6" name="Slika 5" descr="images (1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25268" y="4509120"/>
            <a:ext cx="3818732" cy="1909366"/>
          </a:xfrm>
          <a:prstGeom prst="rect">
            <a:avLst/>
          </a:prstGeom>
        </p:spPr>
      </p:pic>
      <p:sp>
        <p:nvSpPr>
          <p:cNvPr id="7" name="Naslov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hr-HR" sz="4400" dirty="0" smtClean="0"/>
              <a:t>Digitalni marketing u školi </a:t>
            </a:r>
            <a:endParaRPr kumimoji="0" lang="hr-HR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hr-HR" sz="4400" dirty="0" smtClean="0"/>
              <a:t>Što ćemo predstaviti?</a:t>
            </a:r>
            <a:endParaRPr kumimoji="0" lang="hr-HR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0" y="1700808"/>
          <a:ext cx="9144000" cy="4608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9872"/>
                <a:gridCol w="5724128"/>
              </a:tblGrid>
              <a:tr h="2304256">
                <a:tc>
                  <a:txBody>
                    <a:bodyPr/>
                    <a:lstStyle/>
                    <a:p>
                      <a:endParaRPr lang="hr-HR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sz="3600" dirty="0" smtClean="0"/>
                    </a:p>
                    <a:p>
                      <a:r>
                        <a:rPr lang="hr-HR" sz="3600" b="0" dirty="0" smtClean="0">
                          <a:solidFill>
                            <a:schemeClr val="tx1"/>
                          </a:solidFill>
                        </a:rPr>
                        <a:t>Kako smo izradili</a:t>
                      </a:r>
                      <a:r>
                        <a:rPr lang="hr-HR" sz="3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r-HR" sz="36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r-HR" sz="3600" b="0" dirty="0" err="1" smtClean="0">
                          <a:solidFill>
                            <a:schemeClr val="tx1"/>
                          </a:solidFill>
                        </a:rPr>
                        <a:t>blog</a:t>
                      </a:r>
                      <a:r>
                        <a:rPr lang="hr-HR" sz="3600" b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endParaRPr lang="hr-HR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04256">
                <a:tc>
                  <a:txBody>
                    <a:bodyPr/>
                    <a:lstStyle/>
                    <a:p>
                      <a:endParaRPr lang="hr-HR" sz="280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hr-HR" sz="280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sz="36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lang="hr-HR" sz="3600" dirty="0" smtClean="0">
                          <a:solidFill>
                            <a:sysClr val="windowText" lastClr="000000"/>
                          </a:solidFill>
                        </a:rPr>
                        <a:t>Kako smo u kreiranju postova koristili digitalne vještine?</a:t>
                      </a:r>
                      <a:endParaRPr lang="hr-HR" sz="3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" name="Slika 5" descr="download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060848"/>
            <a:ext cx="2627784" cy="1281249"/>
          </a:xfrm>
          <a:prstGeom prst="rect">
            <a:avLst/>
          </a:prstGeom>
        </p:spPr>
      </p:pic>
      <p:pic>
        <p:nvPicPr>
          <p:cNvPr id="8" name="Slika 7" descr="Captur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4437112"/>
            <a:ext cx="2108071" cy="1368152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824536"/>
          </a:xfrm>
        </p:spPr>
        <p:txBody>
          <a:bodyPr/>
          <a:lstStyle/>
          <a:p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endParaRPr lang="hr-HR" dirty="0"/>
          </a:p>
        </p:txBody>
      </p:sp>
      <p:pic>
        <p:nvPicPr>
          <p:cNvPr id="1026" name="Picture 2" descr="Slikovni rezultat za digitalni market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484784"/>
            <a:ext cx="7524836" cy="5016557"/>
          </a:xfrm>
          <a:prstGeom prst="rect">
            <a:avLst/>
          </a:prstGeom>
          <a:noFill/>
        </p:spPr>
      </p:pic>
      <p:sp>
        <p:nvSpPr>
          <p:cNvPr id="5" name="Naslov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hr-HR" sz="4400" dirty="0" smtClean="0"/>
              <a:t>Što je cilj ?</a:t>
            </a:r>
            <a:endParaRPr kumimoji="0" lang="hr-HR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hr-HR" sz="4400" dirty="0" smtClean="0"/>
              <a:t>Što je </a:t>
            </a:r>
            <a:r>
              <a:rPr lang="hr-HR" sz="4400" dirty="0" err="1" smtClean="0"/>
              <a:t>blog</a:t>
            </a:r>
            <a:r>
              <a:rPr lang="hr-HR" sz="4400" dirty="0" smtClean="0"/>
              <a:t>?</a:t>
            </a:r>
            <a:endParaRPr lang="hr-HR" sz="4400" dirty="0"/>
          </a:p>
        </p:txBody>
      </p:sp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179512" y="1628800"/>
          <a:ext cx="8748464" cy="4968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1941"/>
                <a:gridCol w="5476523"/>
              </a:tblGrid>
              <a:tr h="2324000">
                <a:tc>
                  <a:txBody>
                    <a:bodyPr/>
                    <a:lstStyle/>
                    <a:p>
                      <a:endParaRPr lang="hr-HR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hr-HR" sz="2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mrežni dnevnik, internetska publikacija koja sadrži članke u obrnutom vremenskom slijedu (najnoviji članci se nalaze na vrhu stranice),</a:t>
                      </a:r>
                      <a:r>
                        <a:rPr lang="hr-HR" sz="28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</a:t>
                      </a:r>
                      <a:r>
                        <a:rPr lang="hr-HR" sz="2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mogu ga pisati pojedinci ili više korisnika</a:t>
                      </a:r>
                      <a:endParaRPr lang="hr-HR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6792">
                <a:tc>
                  <a:txBody>
                    <a:bodyPr/>
                    <a:lstStyle/>
                    <a:p>
                      <a:endParaRPr lang="hr-HR" sz="280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sz="2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hr-HR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besplatan alat za jednostavnu izradu i održavanje vlastite dnevničke web stranice, odnosno </a:t>
                      </a:r>
                      <a:r>
                        <a:rPr lang="hr-HR" sz="2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bloga</a:t>
                      </a:r>
                      <a:r>
                        <a:rPr lang="hr-HR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hr-HR" sz="2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Blog.hr</a:t>
                      </a:r>
                      <a:endParaRPr lang="hr-HR" sz="2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8" name="Slika 7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5" y="1772816"/>
            <a:ext cx="2232248" cy="1672031"/>
          </a:xfrm>
          <a:prstGeom prst="rect">
            <a:avLst/>
          </a:prstGeom>
        </p:spPr>
      </p:pic>
      <p:pic>
        <p:nvPicPr>
          <p:cNvPr id="9" name="Slika 8" descr="Captur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4653136"/>
            <a:ext cx="2703608" cy="1296143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 txBox="1">
            <a:spLocks/>
          </p:cNvSpPr>
          <p:nvPr/>
        </p:nvSpPr>
        <p:spPr>
          <a:xfrm>
            <a:off x="0" y="260648"/>
            <a:ext cx="9144000" cy="1143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algn="ctr">
              <a:spcBef>
                <a:spcPct val="0"/>
              </a:spcBef>
            </a:pPr>
            <a:endParaRPr lang="hr-HR" sz="4400" dirty="0" smtClean="0"/>
          </a:p>
          <a:p>
            <a:pPr algn="ctr">
              <a:spcBef>
                <a:spcPct val="0"/>
              </a:spcBef>
            </a:pPr>
            <a:r>
              <a:rPr lang="hr-HR" sz="4400" dirty="0" smtClean="0"/>
              <a:t>Naš kreirani </a:t>
            </a:r>
            <a:r>
              <a:rPr lang="hr-HR" sz="4400" dirty="0" err="1" smtClean="0"/>
              <a:t>blog</a:t>
            </a:r>
            <a:endParaRPr lang="hr-HR" sz="4400" dirty="0" smtClean="0"/>
          </a:p>
          <a:p>
            <a:pPr lvl="0" algn="ctr">
              <a:spcBef>
                <a:spcPct val="0"/>
              </a:spcBef>
            </a:pPr>
            <a:endParaRPr lang="hr-HR" sz="4400" dirty="0"/>
          </a:p>
        </p:txBody>
      </p:sp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179512" y="1628800"/>
          <a:ext cx="8748464" cy="4968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5796136"/>
              </a:tblGrid>
              <a:tr h="2324000">
                <a:tc>
                  <a:txBody>
                    <a:bodyPr/>
                    <a:lstStyle/>
                    <a:p>
                      <a:endParaRPr lang="hr-HR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hr-HR" sz="2800" b="0" dirty="0" smtClean="0">
                          <a:solidFill>
                            <a:schemeClr val="tx1"/>
                          </a:solidFill>
                        </a:rPr>
                        <a:t>Digitalni svijet školskih </a:t>
                      </a:r>
                      <a:r>
                        <a:rPr lang="hr-HR" sz="2800" b="0" dirty="0" err="1" smtClean="0">
                          <a:solidFill>
                            <a:schemeClr val="tx1"/>
                          </a:solidFill>
                        </a:rPr>
                        <a:t>blogerica</a:t>
                      </a:r>
                      <a:endParaRPr lang="hr-HR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hr-HR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r>
                        <a:rPr lang="hr-HR" sz="2800" b="0" dirty="0" smtClean="0">
                          <a:solidFill>
                            <a:schemeClr val="tx1"/>
                          </a:solidFill>
                          <a:hlinkClick r:id="rId2"/>
                        </a:rPr>
                        <a:t>http://blog.dnevnik.hr/</a:t>
                      </a:r>
                      <a:r>
                        <a:rPr lang="hr-HR" sz="2800" b="0" dirty="0" err="1" smtClean="0">
                          <a:solidFill>
                            <a:schemeClr val="tx1"/>
                          </a:solidFill>
                          <a:hlinkClick r:id="rId2"/>
                        </a:rPr>
                        <a:t>skolske</a:t>
                      </a:r>
                      <a:r>
                        <a:rPr lang="hr-HR" sz="2800" b="0" dirty="0" smtClean="0">
                          <a:solidFill>
                            <a:schemeClr val="tx1"/>
                          </a:solidFill>
                          <a:hlinkClick r:id="rId2"/>
                        </a:rPr>
                        <a:t>-</a:t>
                      </a:r>
                      <a:r>
                        <a:rPr lang="hr-HR" sz="2800" b="0" dirty="0" err="1" smtClean="0">
                          <a:solidFill>
                            <a:schemeClr val="tx1"/>
                          </a:solidFill>
                          <a:hlinkClick r:id="rId2"/>
                        </a:rPr>
                        <a:t>blogerice</a:t>
                      </a:r>
                      <a:endParaRPr lang="hr-HR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r>
                        <a:rPr lang="hr-HR" sz="2800" b="0" dirty="0" err="1" smtClean="0">
                          <a:solidFill>
                            <a:schemeClr val="tx1"/>
                          </a:solidFill>
                        </a:rPr>
                        <a:t>Bitly</a:t>
                      </a:r>
                      <a:r>
                        <a:rPr lang="hr-HR" sz="2800" b="0" dirty="0" smtClean="0">
                          <a:solidFill>
                            <a:schemeClr val="tx1"/>
                          </a:solidFill>
                        </a:rPr>
                        <a:t> link: </a:t>
                      </a:r>
                      <a:r>
                        <a:rPr lang="hr-HR" sz="2800" b="0" dirty="0" smtClean="0">
                          <a:solidFill>
                            <a:schemeClr val="tx1"/>
                          </a:solidFill>
                          <a:hlinkClick r:id="rId3"/>
                        </a:rPr>
                        <a:t>http://bit.ly/2yWGyhU</a:t>
                      </a:r>
                      <a:endParaRPr lang="hr-HR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hr-HR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6792">
                <a:tc>
                  <a:txBody>
                    <a:bodyPr/>
                    <a:lstStyle/>
                    <a:p>
                      <a:endParaRPr lang="hr-HR" sz="280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hr-HR" sz="280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 kreiranom </a:t>
                      </a:r>
                      <a:r>
                        <a:rPr lang="hr-HR" sz="2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blogu</a:t>
                      </a:r>
                      <a:r>
                        <a:rPr lang="hr-HR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pratili</a:t>
                      </a:r>
                      <a:r>
                        <a:rPr lang="hr-HR" sz="2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smo  kroz postove  razmišljanja o značaju digitalnih vještina kako u školi tako i u budućem poslu.</a:t>
                      </a:r>
                    </a:p>
                    <a:p>
                      <a:r>
                        <a:rPr lang="hr-HR" sz="2800" b="1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IDEJA – E – vještine za e - ekonomiju</a:t>
                      </a:r>
                      <a:endParaRPr lang="hr-HR" sz="2800" b="1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" name="Slika 5" descr="download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4581128"/>
            <a:ext cx="2390775" cy="1914525"/>
          </a:xfrm>
          <a:prstGeom prst="rect">
            <a:avLst/>
          </a:prstGeom>
        </p:spPr>
      </p:pic>
      <p:pic>
        <p:nvPicPr>
          <p:cNvPr id="7" name="Slika 6" descr="Captur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1844824"/>
            <a:ext cx="2419806" cy="1785193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 txBox="1"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algn="ctr">
              <a:spcBef>
                <a:spcPct val="0"/>
              </a:spcBef>
            </a:pPr>
            <a:endParaRPr lang="hr-HR" sz="4400" dirty="0" smtClean="0"/>
          </a:p>
          <a:p>
            <a:pPr algn="ctr">
              <a:spcBef>
                <a:spcPct val="0"/>
              </a:spcBef>
            </a:pPr>
            <a:r>
              <a:rPr lang="hr-HR" sz="4400" dirty="0" smtClean="0"/>
              <a:t>Otvoriti naš kreirani </a:t>
            </a:r>
            <a:r>
              <a:rPr lang="hr-HR" sz="4400" dirty="0" err="1" smtClean="0"/>
              <a:t>blog</a:t>
            </a:r>
            <a:endParaRPr lang="hr-HR" sz="4400" dirty="0" smtClean="0"/>
          </a:p>
          <a:p>
            <a:pPr lvl="0" algn="ctr">
              <a:spcBef>
                <a:spcPct val="0"/>
              </a:spcBef>
            </a:pPr>
            <a:endParaRPr lang="hr-HR" sz="4400" dirty="0"/>
          </a:p>
        </p:txBody>
      </p:sp>
      <p:pic>
        <p:nvPicPr>
          <p:cNvPr id="8" name="Slika 7" descr="Captur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79712" y="2060848"/>
            <a:ext cx="5976913" cy="4409422"/>
          </a:xfrm>
          <a:prstGeom prst="rect">
            <a:avLst/>
          </a:prstGeom>
        </p:spPr>
      </p:pic>
      <p:sp>
        <p:nvSpPr>
          <p:cNvPr id="7" name="Eksplozija 1 6"/>
          <p:cNvSpPr/>
          <p:nvPr/>
        </p:nvSpPr>
        <p:spPr>
          <a:xfrm rot="20661718">
            <a:off x="3406292" y="4976475"/>
            <a:ext cx="3744416" cy="2016224"/>
          </a:xfrm>
          <a:prstGeom prst="irregularSeal1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 smtClean="0">
                <a:solidFill>
                  <a:schemeClr val="tx1"/>
                </a:solidFill>
              </a:rPr>
              <a:t>Podijelite s vašim prijateljima</a:t>
            </a:r>
            <a:endParaRPr lang="hr-HR" sz="2000" b="1" dirty="0">
              <a:solidFill>
                <a:schemeClr val="tx1"/>
              </a:solidFill>
            </a:endParaRPr>
          </a:p>
        </p:txBody>
      </p:sp>
      <p:sp>
        <p:nvSpPr>
          <p:cNvPr id="5" name="Eksplozija 1 4"/>
          <p:cNvSpPr/>
          <p:nvPr/>
        </p:nvSpPr>
        <p:spPr>
          <a:xfrm rot="19737893">
            <a:off x="61517" y="2902967"/>
            <a:ext cx="3914138" cy="1325418"/>
          </a:xfrm>
          <a:prstGeom prst="irregularSeal1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 smtClean="0">
                <a:solidFill>
                  <a:schemeClr val="tx1"/>
                </a:solidFill>
              </a:rPr>
              <a:t>Komentirajte</a:t>
            </a:r>
            <a:endParaRPr lang="hr-HR" sz="2800" b="1" dirty="0">
              <a:solidFill>
                <a:schemeClr val="tx1"/>
              </a:solidFill>
            </a:endParaRPr>
          </a:p>
        </p:txBody>
      </p:sp>
      <p:sp>
        <p:nvSpPr>
          <p:cNvPr id="6" name="Eksplozija 1 5"/>
          <p:cNvSpPr/>
          <p:nvPr/>
        </p:nvSpPr>
        <p:spPr>
          <a:xfrm rot="599773">
            <a:off x="5781579" y="1633339"/>
            <a:ext cx="3528392" cy="1800200"/>
          </a:xfrm>
          <a:prstGeom prst="irregularSeal1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 smtClean="0">
                <a:solidFill>
                  <a:schemeClr val="tx1"/>
                </a:solidFill>
              </a:rPr>
              <a:t>Ocijenite</a:t>
            </a:r>
            <a:endParaRPr lang="hr-HR" sz="2400" b="1" dirty="0">
              <a:solidFill>
                <a:schemeClr val="tx1"/>
              </a:solidFill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395536" y="1628800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hlinkClick r:id="rId4"/>
              </a:rPr>
              <a:t>http://blog.dnevnik.hr/</a:t>
            </a:r>
            <a:r>
              <a:rPr lang="hr-HR" dirty="0" err="1" smtClean="0">
                <a:hlinkClick r:id="rId4"/>
              </a:rPr>
              <a:t>skolske</a:t>
            </a:r>
            <a:r>
              <a:rPr lang="hr-HR" dirty="0" smtClean="0">
                <a:hlinkClick r:id="rId4"/>
              </a:rPr>
              <a:t>-</a:t>
            </a:r>
            <a:r>
              <a:rPr lang="hr-HR" dirty="0" err="1" smtClean="0">
                <a:hlinkClick r:id="rId4"/>
              </a:rPr>
              <a:t>blogerice</a:t>
            </a:r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hr-HR" sz="4400" dirty="0" smtClean="0"/>
              <a:t>Hvala na pažnji!</a:t>
            </a:r>
            <a:endParaRPr lang="hr-HR" sz="4400" dirty="0"/>
          </a:p>
        </p:txBody>
      </p:sp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179512" y="1628800"/>
          <a:ext cx="8748464" cy="4640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1941"/>
                <a:gridCol w="5476523"/>
              </a:tblGrid>
              <a:tr h="2324000">
                <a:tc>
                  <a:txBody>
                    <a:bodyPr/>
                    <a:lstStyle/>
                    <a:p>
                      <a:endParaRPr lang="hr-HR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800" b="1" dirty="0" smtClean="0"/>
                        <a:t>Prezentirala: Anita Bodrožić 3.d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800" b="1" dirty="0" smtClean="0"/>
                        <a:t>Prezentirala: Anita Bodrožić 3.d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800" b="1" dirty="0" smtClean="0"/>
                        <a:t>Prezentirala: Anita Bodrožić 3.d</a:t>
                      </a:r>
                    </a:p>
                    <a:p>
                      <a:pPr algn="just"/>
                      <a:endParaRPr lang="hr-HR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6792">
                <a:tc>
                  <a:txBody>
                    <a:bodyPr/>
                    <a:lstStyle/>
                    <a:p>
                      <a:endParaRPr lang="hr-HR" sz="280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sz="2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hr-HR" sz="2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vi možete biti marketinški stručnjak!</a:t>
                      </a:r>
                    </a:p>
                    <a:p>
                      <a:endParaRPr lang="hr-HR" sz="2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" name="Slika 5" descr="images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501152">
            <a:off x="463426" y="4293606"/>
            <a:ext cx="2108727" cy="1688662"/>
          </a:xfrm>
          <a:prstGeom prst="rect">
            <a:avLst/>
          </a:prstGeom>
        </p:spPr>
      </p:pic>
      <p:pic>
        <p:nvPicPr>
          <p:cNvPr id="8" name="Slika 7" descr="downloa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1560" y="1844824"/>
            <a:ext cx="2628900" cy="1733550"/>
          </a:xfrm>
          <a:prstGeom prst="rect">
            <a:avLst/>
          </a:prstGeom>
        </p:spPr>
      </p:pic>
      <p:sp>
        <p:nvSpPr>
          <p:cNvPr id="9" name="TekstniOkvir 8"/>
          <p:cNvSpPr txBox="1"/>
          <p:nvPr/>
        </p:nvSpPr>
        <p:spPr>
          <a:xfrm>
            <a:off x="3707904" y="2420888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Prezentirala: Anita Bodrožić 3.d</a:t>
            </a:r>
            <a:endParaRPr lang="hr-HR" sz="24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download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1680" y="2060848"/>
            <a:ext cx="5904656" cy="3888432"/>
          </a:xfrm>
          <a:prstGeom prst="rect">
            <a:avLst/>
          </a:prstGeom>
        </p:spPr>
      </p:pic>
      <p:sp>
        <p:nvSpPr>
          <p:cNvPr id="5" name="Naslov 1"/>
          <p:cNvSpPr>
            <a:spLocks noGrp="1"/>
          </p:cNvSpPr>
          <p:nvPr>
            <p:ph type="ctrTitle"/>
          </p:nvPr>
        </p:nvSpPr>
        <p:spPr>
          <a:xfrm>
            <a:off x="0" y="188641"/>
            <a:ext cx="9144000" cy="1296144"/>
          </a:xfr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/>
              <a:t>Što je digitalni marketing?</a:t>
            </a:r>
            <a:endParaRPr lang="hr-H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/>
              <a:t>Što je digitalni marketing?</a:t>
            </a:r>
            <a:endParaRPr lang="hr-HR" dirty="0"/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</p:nvPr>
        </p:nvGraphicFramePr>
        <p:xfrm>
          <a:off x="0" y="1554480"/>
          <a:ext cx="9144000" cy="5162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0257"/>
                <a:gridCol w="6823743"/>
              </a:tblGrid>
              <a:tr h="1800653">
                <a:tc>
                  <a:txBody>
                    <a:bodyPr/>
                    <a:lstStyle/>
                    <a:p>
                      <a:endParaRPr lang="hr-HR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2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b="0" dirty="0" smtClean="0">
                          <a:solidFill>
                            <a:schemeClr val="tx1"/>
                          </a:solidFill>
                        </a:rPr>
                        <a:t>digitalni marketing je mlada, brzorastuća djelatnost koja koristi digitalne kanale za promociju proizvoda i usluga</a:t>
                      </a:r>
                    </a:p>
                    <a:p>
                      <a:endParaRPr lang="hr-HR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36439"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28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800" b="0" dirty="0" smtClean="0"/>
                        <a:t>internet marketing ili e-marketing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05779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800" dirty="0" smtClean="0"/>
                        <a:t>za razliku od tradicionalnog marketinga, bazira se na dvosmjernoj, i stalnoj (real-time) komunikaciji s potrošačem.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4" descr="Slikovni rezultat za real time communic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869160"/>
            <a:ext cx="2051720" cy="1152806"/>
          </a:xfrm>
          <a:prstGeom prst="rect">
            <a:avLst/>
          </a:prstGeom>
          <a:noFill/>
        </p:spPr>
      </p:pic>
      <p:pic>
        <p:nvPicPr>
          <p:cNvPr id="7" name="Slika 6" descr="images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208" y="1772816"/>
            <a:ext cx="2164175" cy="1440160"/>
          </a:xfrm>
          <a:prstGeom prst="rect">
            <a:avLst/>
          </a:prstGeom>
        </p:spPr>
      </p:pic>
      <p:pic>
        <p:nvPicPr>
          <p:cNvPr id="8" name="Slika 7" descr="image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3573016"/>
            <a:ext cx="1186113" cy="108012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/>
              <a:t>Zašto digitalni marketing?</a:t>
            </a:r>
            <a:endParaRPr lang="hr-HR" dirty="0"/>
          </a:p>
        </p:txBody>
      </p:sp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0" y="1772816"/>
          <a:ext cx="9144000" cy="482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1840"/>
                <a:gridCol w="6012160"/>
              </a:tblGrid>
              <a:tr h="2412268">
                <a:tc>
                  <a:txBody>
                    <a:bodyPr/>
                    <a:lstStyle/>
                    <a:p>
                      <a:endParaRPr lang="hr-H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800" b="0" dirty="0" smtClean="0">
                          <a:solidFill>
                            <a:schemeClr val="tx1"/>
                          </a:solidFill>
                        </a:rPr>
                        <a:t>munjevitim rastom digitalnog svijeta, ovaj oblik oglašavanja postao je ne samo opcija, već i temelj uspješne, globalne, marketinške kampanje.</a:t>
                      </a:r>
                    </a:p>
                    <a:p>
                      <a:endParaRPr lang="hr-HR" sz="2800" b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12268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2800" dirty="0" smtClean="0"/>
                        <a:t>digitalni marketing lagano preuzima vodstvo u promociji proizvoda i usluga nad konvencionalnim oglašavanjem kao što su TV, radio, novine…</a:t>
                      </a:r>
                      <a:endParaRPr lang="hr-HR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" name="Slika 5" descr="downlo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4437112"/>
            <a:ext cx="2594077" cy="1728192"/>
          </a:xfrm>
          <a:prstGeom prst="rect">
            <a:avLst/>
          </a:prstGeom>
        </p:spPr>
      </p:pic>
      <p:pic>
        <p:nvPicPr>
          <p:cNvPr id="7" name="Slika 6" descr="images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700809"/>
            <a:ext cx="2664296" cy="213199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2592288"/>
          </a:xfrm>
        </p:spPr>
        <p:txBody>
          <a:bodyPr/>
          <a:lstStyle/>
          <a:p>
            <a:pPr>
              <a:buNone/>
            </a:pPr>
            <a:r>
              <a:rPr lang="hr-HR" dirty="0" smtClean="0"/>
              <a:t>	</a:t>
            </a:r>
            <a:r>
              <a:rPr lang="hr-HR" dirty="0" err="1" smtClean="0"/>
              <a:t>Henry</a:t>
            </a:r>
            <a:r>
              <a:rPr lang="hr-HR" dirty="0" smtClean="0"/>
              <a:t> </a:t>
            </a:r>
            <a:r>
              <a:rPr lang="hr-HR" dirty="0"/>
              <a:t>Ford je </a:t>
            </a:r>
            <a:r>
              <a:rPr lang="hr-HR" dirty="0" smtClean="0"/>
              <a:t>davno </a:t>
            </a:r>
            <a:r>
              <a:rPr lang="hr-HR" dirty="0"/>
              <a:t>skrenuo pažnju na to: 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  „</a:t>
            </a:r>
            <a:r>
              <a:rPr lang="hr-HR" dirty="0"/>
              <a:t>Da sam pitao ljude što trebaju, zapravo bi mi rekli da trebaju bržeg konja.“</a:t>
            </a:r>
          </a:p>
          <a:p>
            <a:endParaRPr lang="hr-HR" dirty="0"/>
          </a:p>
        </p:txBody>
      </p:sp>
      <p:sp>
        <p:nvSpPr>
          <p:cNvPr id="17410" name="AutoShape 2" descr="Slikovni rezultat za digital market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5" name="Slika 4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3109283"/>
            <a:ext cx="2592288" cy="3266283"/>
          </a:xfrm>
          <a:prstGeom prst="rect">
            <a:avLst/>
          </a:prstGeom>
        </p:spPr>
      </p:pic>
      <p:pic>
        <p:nvPicPr>
          <p:cNvPr id="17412" name="Picture 4" descr="Slikovni rezultat za digital marketi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3212976"/>
            <a:ext cx="2736304" cy="3283566"/>
          </a:xfrm>
          <a:prstGeom prst="rect">
            <a:avLst/>
          </a:prstGeom>
          <a:noFill/>
        </p:spPr>
      </p:pic>
      <p:sp>
        <p:nvSpPr>
          <p:cNvPr id="7" name="TekstniOkvir 6"/>
          <p:cNvSpPr txBox="1"/>
          <p:nvPr/>
        </p:nvSpPr>
        <p:spPr>
          <a:xfrm>
            <a:off x="3779912" y="3429000"/>
            <a:ext cx="12241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9600" dirty="0" smtClean="0"/>
              <a:t>?</a:t>
            </a:r>
            <a:endParaRPr lang="hr-HR" sz="9600" dirty="0"/>
          </a:p>
        </p:txBody>
      </p:sp>
      <p:sp>
        <p:nvSpPr>
          <p:cNvPr id="8" name="Naslov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143000"/>
          </a:xfr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/>
              <a:t>Zašto digitalni marketing?</a:t>
            </a:r>
            <a:endParaRPr lang="hr-H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r-HR" dirty="0" smtClean="0"/>
              <a:t>Zašto izabrati digitalni marketing u poslovanju?</a:t>
            </a:r>
            <a:endParaRPr lang="hr-HR" dirty="0"/>
          </a:p>
        </p:txBody>
      </p:sp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0" y="1605333"/>
          <a:ext cx="9144000" cy="5064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1840"/>
                <a:gridCol w="6012160"/>
              </a:tblGrid>
              <a:tr h="2412268">
                <a:tc>
                  <a:txBody>
                    <a:bodyPr/>
                    <a:lstStyle/>
                    <a:p>
                      <a:endParaRPr lang="hr-HR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hr-HR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hr-H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800" b="0" dirty="0" smtClean="0">
                          <a:solidFill>
                            <a:schemeClr val="tx1"/>
                          </a:solidFill>
                        </a:rPr>
                        <a:t>izabrati digitalni marketing u poslovanju znači biti spreman za neupitne trendove nadolazećih godina u marketingu</a:t>
                      </a:r>
                    </a:p>
                    <a:p>
                      <a:endParaRPr lang="hr-HR" sz="2800" b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4276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800" dirty="0" smtClean="0"/>
                        <a:t>u drugim granama biznisa najlakše je tražiti osobe s iskustvom, ali kako odabrati prave ljude s višegodišnjim iskustvom ako digitalni marketing realno postoji tek nekoliko godina?</a:t>
                      </a:r>
                    </a:p>
                    <a:p>
                      <a:endParaRPr lang="hr-HR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8" name="Slika 7" descr="downloa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4365104"/>
            <a:ext cx="2736304" cy="1797778"/>
          </a:xfrm>
          <a:prstGeom prst="rect">
            <a:avLst/>
          </a:prstGeom>
        </p:spPr>
      </p:pic>
      <p:pic>
        <p:nvPicPr>
          <p:cNvPr id="9" name="Slika 8" descr="downlo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988840"/>
            <a:ext cx="3057525" cy="1495425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Captur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67544" y="1700808"/>
            <a:ext cx="8010525" cy="4779641"/>
          </a:xfrm>
        </p:spPr>
      </p:pic>
      <p:sp>
        <p:nvSpPr>
          <p:cNvPr id="3" name="Naslov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/>
              <a:t>Što kaže Google?</a:t>
            </a:r>
            <a:endParaRPr lang="hr-H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Capture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484784"/>
            <a:ext cx="8652039" cy="5112568"/>
          </a:xfrm>
        </p:spPr>
      </p:pic>
      <p:sp>
        <p:nvSpPr>
          <p:cNvPr id="3" name="Naslov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/>
              <a:t>Što kaže Google?</a:t>
            </a:r>
            <a:endParaRPr lang="hr-H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lvl="0" fontAlgn="base"/>
            <a:r>
              <a:rPr lang="hr-HR" dirty="0"/>
              <a:t>Web stranice</a:t>
            </a:r>
          </a:p>
          <a:p>
            <a:pPr lvl="0" fontAlgn="base"/>
            <a:r>
              <a:rPr lang="hr-HR" dirty="0" err="1"/>
              <a:t>Blog</a:t>
            </a:r>
            <a:r>
              <a:rPr lang="hr-HR" dirty="0"/>
              <a:t> postovi</a:t>
            </a:r>
          </a:p>
          <a:p>
            <a:pPr lvl="0" fontAlgn="base"/>
            <a:r>
              <a:rPr lang="hr-HR" dirty="0"/>
              <a:t>e-knjige (</a:t>
            </a:r>
            <a:r>
              <a:rPr lang="hr-HR" dirty="0" err="1"/>
              <a:t>eBooks</a:t>
            </a:r>
            <a:r>
              <a:rPr lang="hr-HR" dirty="0"/>
              <a:t>)</a:t>
            </a:r>
          </a:p>
          <a:p>
            <a:pPr lvl="0" fontAlgn="base"/>
            <a:r>
              <a:rPr lang="hr-HR" dirty="0" err="1"/>
              <a:t>Infografike</a:t>
            </a:r>
            <a:endParaRPr lang="hr-HR" dirty="0"/>
          </a:p>
          <a:p>
            <a:pPr lvl="0" fontAlgn="base"/>
            <a:r>
              <a:rPr lang="hr-HR" dirty="0"/>
              <a:t>Interaktivni alati</a:t>
            </a:r>
          </a:p>
          <a:p>
            <a:pPr lvl="0" fontAlgn="base"/>
            <a:r>
              <a:rPr lang="hr-HR" dirty="0"/>
              <a:t>Kanali društvenih mreža (</a:t>
            </a:r>
            <a:r>
              <a:rPr lang="hr-HR" dirty="0" err="1"/>
              <a:t>Facebook</a:t>
            </a:r>
            <a:r>
              <a:rPr lang="hr-HR" dirty="0"/>
              <a:t>, </a:t>
            </a:r>
            <a:r>
              <a:rPr lang="hr-HR" dirty="0" err="1"/>
              <a:t>Linkedin</a:t>
            </a:r>
            <a:r>
              <a:rPr lang="hr-HR" dirty="0"/>
              <a:t>, </a:t>
            </a:r>
            <a:r>
              <a:rPr lang="hr-HR" dirty="0" err="1"/>
              <a:t>Twitter</a:t>
            </a:r>
            <a:r>
              <a:rPr lang="hr-HR" dirty="0"/>
              <a:t>, </a:t>
            </a:r>
            <a:r>
              <a:rPr lang="hr-HR" dirty="0" err="1"/>
              <a:t>Instagram</a:t>
            </a:r>
            <a:r>
              <a:rPr lang="hr-HR" dirty="0"/>
              <a:t>, </a:t>
            </a:r>
            <a:r>
              <a:rPr lang="hr-HR" dirty="0" err="1"/>
              <a:t>itd</a:t>
            </a:r>
            <a:r>
              <a:rPr lang="hr-HR" dirty="0"/>
              <a:t>.)</a:t>
            </a:r>
          </a:p>
          <a:p>
            <a:pPr lvl="0" fontAlgn="base"/>
            <a:r>
              <a:rPr lang="hr-HR" dirty="0"/>
              <a:t>Postignuta </a:t>
            </a:r>
            <a:r>
              <a:rPr lang="hr-HR" dirty="0" err="1"/>
              <a:t>online</a:t>
            </a:r>
            <a:r>
              <a:rPr lang="hr-HR" dirty="0"/>
              <a:t> pokrivenost (PR, društvene mreže, recenzije)</a:t>
            </a:r>
          </a:p>
          <a:p>
            <a:pPr lvl="0" fontAlgn="base"/>
            <a:r>
              <a:rPr lang="hr-HR" dirty="0" err="1"/>
              <a:t>Online</a:t>
            </a:r>
            <a:r>
              <a:rPr lang="hr-HR" dirty="0"/>
              <a:t> brošure</a:t>
            </a:r>
          </a:p>
          <a:p>
            <a:pPr lvl="0" fontAlgn="base"/>
            <a:r>
              <a:rPr lang="hr-HR" dirty="0"/>
              <a:t>Sadržaji za </a:t>
            </a:r>
            <a:r>
              <a:rPr lang="hr-HR" dirty="0" err="1"/>
              <a:t>brandiranje</a:t>
            </a:r>
            <a:r>
              <a:rPr lang="hr-HR" dirty="0"/>
              <a:t> (logo, fontovi, </a:t>
            </a:r>
            <a:r>
              <a:rPr lang="hr-HR" dirty="0" err="1"/>
              <a:t>itd</a:t>
            </a:r>
            <a:r>
              <a:rPr lang="hr-HR" dirty="0"/>
              <a:t>.)</a:t>
            </a:r>
          </a:p>
          <a:p>
            <a:endParaRPr lang="hr-HR" dirty="0"/>
          </a:p>
        </p:txBody>
      </p:sp>
      <p:pic>
        <p:nvPicPr>
          <p:cNvPr id="4" name="Slika 3" descr="imag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1412776"/>
            <a:ext cx="2238375" cy="2038350"/>
          </a:xfrm>
          <a:prstGeom prst="rect">
            <a:avLst/>
          </a:prstGeom>
        </p:spPr>
      </p:pic>
      <p:sp>
        <p:nvSpPr>
          <p:cNvPr id="5" name="Naslov 1"/>
          <p:cNvSpPr txBox="1">
            <a:spLocks/>
          </p:cNvSpPr>
          <p:nvPr/>
        </p:nvSpPr>
        <p:spPr>
          <a:xfrm>
            <a:off x="0" y="188640"/>
            <a:ext cx="9144000" cy="1143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hr-HR" sz="4400" dirty="0" smtClean="0"/>
              <a:t>Što obuhvaća digitalni marketing?</a:t>
            </a:r>
            <a:endParaRPr kumimoji="0" lang="hr-H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722</Words>
  <Application>Microsoft Office PowerPoint</Application>
  <PresentationFormat>Prikaz na zaslonu (4:3)</PresentationFormat>
  <Paragraphs>98</Paragraphs>
  <Slides>17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17</vt:i4>
      </vt:variant>
    </vt:vector>
  </HeadingPairs>
  <TitlesOfParts>
    <vt:vector size="18" baseType="lpstr">
      <vt:lpstr>Office tema</vt:lpstr>
      <vt:lpstr>Slajd 1</vt:lpstr>
      <vt:lpstr>Što je digitalni marketing?</vt:lpstr>
      <vt:lpstr>Što je digitalni marketing?</vt:lpstr>
      <vt:lpstr>Zašto digitalni marketing?</vt:lpstr>
      <vt:lpstr>Zašto digitalni marketing?</vt:lpstr>
      <vt:lpstr>Zašto izabrati digitalni marketing u poslovanju?</vt:lpstr>
      <vt:lpstr>Što kaže Google?</vt:lpstr>
      <vt:lpstr>Što kaže Google?</vt:lpstr>
      <vt:lpstr>Slajd 9</vt:lpstr>
      <vt:lpstr> </vt:lpstr>
      <vt:lpstr>Slajd 11</vt:lpstr>
      <vt:lpstr>Slajd 12</vt:lpstr>
      <vt:lpstr>Slajd 13</vt:lpstr>
      <vt:lpstr>Slajd 14</vt:lpstr>
      <vt:lpstr>Slajd 15</vt:lpstr>
      <vt:lpstr> Otvoriti naš kreirani blog </vt:lpstr>
      <vt:lpstr>Slajd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Što je digitalni marketing?</dc:title>
  <dc:creator>Suzana</dc:creator>
  <cp:lastModifiedBy>Suzana</cp:lastModifiedBy>
  <cp:revision>11</cp:revision>
  <dcterms:created xsi:type="dcterms:W3CDTF">2017-10-10T08:20:22Z</dcterms:created>
  <dcterms:modified xsi:type="dcterms:W3CDTF">2017-11-22T20:56:44Z</dcterms:modified>
</cp:coreProperties>
</file>